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58"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eatindianfood.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png"/><Relationship Id="rId7"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http://weblogs.sun-sentinel.com/features/health/theskinny/blog/popcorngarbage.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M_Id_385148_Dementia.jpg"/>
          <p:cNvPicPr>
            <a:picLocks noChangeAspect="1" noChangeArrowheads="1"/>
          </p:cNvPicPr>
          <p:nvPr/>
        </p:nvPicPr>
        <p:blipFill>
          <a:blip r:embed="rId2"/>
          <a:srcRect/>
          <a:stretch>
            <a:fillRect/>
          </a:stretch>
        </p:blipFill>
        <p:spPr bwMode="auto">
          <a:xfrm>
            <a:off x="0" y="914400"/>
            <a:ext cx="9144000" cy="3581400"/>
          </a:xfrm>
          <a:prstGeom prst="rect">
            <a:avLst/>
          </a:prstGeom>
          <a:noFill/>
        </p:spPr>
      </p:pic>
      <p:sp>
        <p:nvSpPr>
          <p:cNvPr id="6" name="Rectangle 5"/>
          <p:cNvSpPr/>
          <p:nvPr/>
        </p:nvSpPr>
        <p:spPr>
          <a:xfrm>
            <a:off x="0" y="0"/>
            <a:ext cx="9144000" cy="923330"/>
          </a:xfrm>
          <a:prstGeom prst="rect">
            <a:avLst/>
          </a:prstGeom>
          <a:noFill/>
        </p:spPr>
        <p:txBody>
          <a:bodyPr wrap="square">
            <a:spAutoFit/>
          </a:bodyPr>
          <a:lstStyle/>
          <a:p>
            <a:pPr algn="ctr">
              <a:defRPr/>
            </a:pPr>
            <a:r>
              <a:rPr lang="en-US" sz="5400" b="1" dirty="0" smtClean="0">
                <a:ln w="18000">
                  <a:solidFill>
                    <a:schemeClr val="accent2">
                      <a:satMod val="140000"/>
                    </a:schemeClr>
                  </a:solidFill>
                  <a:prstDash val="solid"/>
                  <a:miter lim="800000"/>
                </a:ln>
                <a:latin typeface="Algerian" pitchFamily="82" charset="0"/>
              </a:rPr>
              <a:t>Modern lifestyle </a:t>
            </a:r>
            <a:endParaRPr lang="en-US" sz="5400" b="1" dirty="0">
              <a:ln w="18000">
                <a:solidFill>
                  <a:schemeClr val="accent2">
                    <a:satMod val="140000"/>
                  </a:schemeClr>
                </a:solidFill>
                <a:prstDash val="solid"/>
                <a:miter lim="800000"/>
              </a:ln>
              <a:latin typeface="Algerian" pitchFamily="82" charset="0"/>
            </a:endParaRPr>
          </a:p>
        </p:txBody>
      </p:sp>
      <p:pic>
        <p:nvPicPr>
          <p:cNvPr id="1028" name="Picture 4" descr="C:\Users\user\Desktop\modern-lifestyle-01.jpg"/>
          <p:cNvPicPr>
            <a:picLocks noChangeAspect="1" noChangeArrowheads="1"/>
          </p:cNvPicPr>
          <p:nvPr/>
        </p:nvPicPr>
        <p:blipFill>
          <a:blip r:embed="rId3"/>
          <a:srcRect/>
          <a:stretch>
            <a:fillRect/>
          </a:stretch>
        </p:blipFill>
        <p:spPr bwMode="auto">
          <a:xfrm>
            <a:off x="0" y="4495800"/>
            <a:ext cx="4495800" cy="2362200"/>
          </a:xfrm>
          <a:prstGeom prst="rect">
            <a:avLst/>
          </a:prstGeom>
          <a:noFill/>
        </p:spPr>
      </p:pic>
      <p:pic>
        <p:nvPicPr>
          <p:cNvPr id="1029" name="Picture 5" descr="C:\Users\user\Desktop\Perth---s-Gen-Y-builders-are-creating-hi-tech-homes-with-customised-spaces-Perth-Now-March-10-2015.jpg"/>
          <p:cNvPicPr>
            <a:picLocks noChangeAspect="1" noChangeArrowheads="1"/>
          </p:cNvPicPr>
          <p:nvPr/>
        </p:nvPicPr>
        <p:blipFill>
          <a:blip r:embed="rId4"/>
          <a:srcRect/>
          <a:stretch>
            <a:fillRect/>
          </a:stretch>
        </p:blipFill>
        <p:spPr bwMode="auto">
          <a:xfrm>
            <a:off x="4495800" y="4495800"/>
            <a:ext cx="4648200" cy="2362200"/>
          </a:xfrm>
          <a:prstGeom prst="rect">
            <a:avLst/>
          </a:prstGeom>
          <a:noFill/>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buNone/>
            </a:pPr>
            <a:endParaRPr lang="en-US" dirty="0" smtClean="0"/>
          </a:p>
          <a:p>
            <a:pPr algn="just">
              <a:buNone/>
            </a:pPr>
            <a:r>
              <a:rPr lang="en-IN" b="1" dirty="0" smtClean="0"/>
              <a:t>	</a:t>
            </a:r>
            <a:r>
              <a:rPr lang="en-IN" b="1" dirty="0" err="1" smtClean="0"/>
              <a:t>Hypokinetic</a:t>
            </a:r>
            <a:r>
              <a:rPr lang="en-IN" b="1" dirty="0" smtClean="0"/>
              <a:t> </a:t>
            </a:r>
            <a:r>
              <a:rPr lang="en-IN" b="1" dirty="0" smtClean="0"/>
              <a:t>diseases</a:t>
            </a:r>
            <a:r>
              <a:rPr lang="en-IN" dirty="0" smtClean="0"/>
              <a:t> are conditions that occur from a </a:t>
            </a:r>
            <a:r>
              <a:rPr lang="en-IN" dirty="0" smtClean="0"/>
              <a:t>sedentary lifestyle. </a:t>
            </a:r>
            <a:r>
              <a:rPr lang="en-IN" dirty="0" smtClean="0"/>
              <a:t>"</a:t>
            </a:r>
            <a:r>
              <a:rPr lang="en-IN" b="1" dirty="0" smtClean="0"/>
              <a:t>hypo</a:t>
            </a:r>
            <a:r>
              <a:rPr lang="en-IN" dirty="0" smtClean="0"/>
              <a:t>" means less and "</a:t>
            </a:r>
            <a:r>
              <a:rPr lang="en-IN" b="1" dirty="0" smtClean="0"/>
              <a:t>kinetic</a:t>
            </a:r>
            <a:r>
              <a:rPr lang="en-IN" dirty="0" smtClean="0"/>
              <a:t>" means movement. So </a:t>
            </a:r>
            <a:r>
              <a:rPr lang="en-IN" dirty="0" err="1" smtClean="0"/>
              <a:t>Hypokinetic</a:t>
            </a:r>
            <a:r>
              <a:rPr lang="en-IN" i="1" dirty="0" smtClean="0"/>
              <a:t> diseases</a:t>
            </a:r>
            <a:r>
              <a:rPr lang="en-IN" dirty="0" smtClean="0"/>
              <a:t> are caused due to lack of physical activity</a:t>
            </a:r>
            <a:r>
              <a:rPr lang="en-IN" dirty="0" smtClean="0"/>
              <a:t>.</a:t>
            </a:r>
          </a:p>
          <a:p>
            <a:pPr algn="just">
              <a:buNone/>
            </a:pPr>
            <a:r>
              <a:rPr lang="en-IN" dirty="0" smtClean="0"/>
              <a:t>	</a:t>
            </a:r>
            <a:r>
              <a:rPr lang="en-IN" dirty="0" err="1" smtClean="0"/>
              <a:t>Hypokinetic</a:t>
            </a:r>
            <a:r>
              <a:rPr lang="en-IN" dirty="0" smtClean="0"/>
              <a:t> </a:t>
            </a:r>
            <a:r>
              <a:rPr lang="en-IN" dirty="0" smtClean="0"/>
              <a:t>diseases are conditions related to inactivity or low levels of habitual activity</a:t>
            </a:r>
            <a:r>
              <a:rPr lang="en-IN" dirty="0" smtClean="0"/>
              <a:t>. </a:t>
            </a:r>
            <a:r>
              <a:rPr lang="en-IN" dirty="0" smtClean="0"/>
              <a:t>It describes many of the diseases and conditions associated with inactivity and poor fitness such as those conditions outlined in "Physical Activity and </a:t>
            </a:r>
            <a:r>
              <a:rPr lang="en-IN" dirty="0" smtClean="0"/>
              <a:t>Health. </a:t>
            </a:r>
            <a:r>
              <a:rPr lang="en-IN" dirty="0" smtClean="0"/>
              <a:t>Health problems brought about by lack of exercise have increased. This can be accounted for, to some extent by the change from jobs needing physical effort to more sedentary occupations (e.g. office jobs). </a:t>
            </a:r>
            <a:endParaRPr lang="en-IN" dirty="0" smtClean="0"/>
          </a:p>
          <a:p>
            <a:pPr>
              <a:buNone/>
            </a:pPr>
            <a:endParaRPr lang="en-IN" dirty="0" smtClean="0"/>
          </a:p>
          <a:p>
            <a:pPr>
              <a:buNone/>
            </a:pPr>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lvl="0">
              <a:buNone/>
            </a:pPr>
            <a:endParaRPr lang="en-US" sz="3600" b="1" dirty="0" smtClean="0"/>
          </a:p>
          <a:p>
            <a:pPr lvl="0">
              <a:buNone/>
            </a:pPr>
            <a:r>
              <a:rPr lang="en-US" sz="3600" b="1" dirty="0" smtClean="0"/>
              <a:t>Following are the main </a:t>
            </a:r>
            <a:r>
              <a:rPr lang="en-US" sz="3600" b="1" dirty="0" err="1" smtClean="0"/>
              <a:t>Hypokinetic</a:t>
            </a:r>
            <a:r>
              <a:rPr lang="en-US" sz="3600" b="1" dirty="0" smtClean="0"/>
              <a:t> diseases:</a:t>
            </a:r>
            <a:endParaRPr lang="en-IN" sz="3600" b="1" dirty="0" smtClean="0"/>
          </a:p>
          <a:p>
            <a:pPr lvl="0"/>
            <a:r>
              <a:rPr lang="en-IN" dirty="0" smtClean="0"/>
              <a:t>Cardiovascular disease</a:t>
            </a:r>
          </a:p>
          <a:p>
            <a:pPr lvl="0"/>
            <a:r>
              <a:rPr lang="en-IN" dirty="0" smtClean="0"/>
              <a:t>Some </a:t>
            </a:r>
            <a:r>
              <a:rPr lang="en-IN" dirty="0" smtClean="0"/>
              <a:t>forms of cancer</a:t>
            </a:r>
          </a:p>
          <a:p>
            <a:pPr lvl="0"/>
            <a:r>
              <a:rPr lang="en-IN" dirty="0" smtClean="0"/>
              <a:t>Back problems</a:t>
            </a:r>
          </a:p>
          <a:p>
            <a:pPr lvl="0"/>
            <a:r>
              <a:rPr lang="en-IN" dirty="0" smtClean="0"/>
              <a:t>Obesity</a:t>
            </a:r>
          </a:p>
          <a:p>
            <a:pPr lvl="0"/>
            <a:r>
              <a:rPr lang="en-IN" dirty="0" smtClean="0"/>
              <a:t>Type 2 diabetes</a:t>
            </a:r>
          </a:p>
          <a:p>
            <a:pPr lvl="0"/>
            <a:r>
              <a:rPr lang="en-IN" dirty="0" smtClean="0"/>
              <a:t>Osteoporosis</a:t>
            </a:r>
          </a:p>
          <a:p>
            <a:r>
              <a:rPr lang="en-IN" dirty="0" smtClean="0"/>
              <a:t>Mental health </a:t>
            </a:r>
            <a:r>
              <a:rPr lang="en-IN" dirty="0" smtClean="0"/>
              <a:t>problems</a:t>
            </a:r>
          </a:p>
          <a:p>
            <a:r>
              <a:rPr lang="en-IN" dirty="0" smtClean="0"/>
              <a:t>high blood pressure </a:t>
            </a:r>
            <a:endParaRPr lang="en-IN" dirty="0" smtClean="0"/>
          </a:p>
          <a:p>
            <a:r>
              <a:rPr lang="en-IN" dirty="0" smtClean="0"/>
              <a:t>high cholesterol </a:t>
            </a:r>
            <a:br>
              <a:rPr lang="en-IN" dirty="0" smtClean="0"/>
            </a:br>
            <a:r>
              <a:rPr lang="en-IN" dirty="0" smtClean="0"/>
              <a:t/>
            </a:r>
            <a:br>
              <a:rPr lang="en-IN" dirty="0" smtClean="0"/>
            </a:br>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lgn="ctr">
              <a:buNone/>
            </a:pPr>
            <a:r>
              <a:rPr lang="en-US" sz="7200" dirty="0" smtClean="0">
                <a:latin typeface="Algerian" pitchFamily="82" charset="0"/>
              </a:rPr>
              <a:t>PREVENTION </a:t>
            </a:r>
          </a:p>
          <a:p>
            <a:pPr algn="ctr">
              <a:buNone/>
            </a:pPr>
            <a:r>
              <a:rPr lang="en-US" sz="7200" dirty="0" smtClean="0">
                <a:latin typeface="Algerian" pitchFamily="82" charset="0"/>
              </a:rPr>
              <a:t>AND </a:t>
            </a:r>
          </a:p>
          <a:p>
            <a:pPr algn="ctr">
              <a:buNone/>
            </a:pPr>
            <a:r>
              <a:rPr lang="en-US" sz="7200" dirty="0" smtClean="0">
                <a:latin typeface="Algerian" pitchFamily="82" charset="0"/>
              </a:rPr>
              <a:t>MANAGEMENT </a:t>
            </a:r>
          </a:p>
          <a:p>
            <a:pPr algn="ctr">
              <a:buNone/>
            </a:pPr>
            <a:r>
              <a:rPr lang="en-US" sz="7200" dirty="0" smtClean="0">
                <a:latin typeface="Algerian" pitchFamily="82" charset="0"/>
              </a:rPr>
              <a:t>OF </a:t>
            </a:r>
          </a:p>
          <a:p>
            <a:pPr algn="ctr">
              <a:buNone/>
            </a:pPr>
            <a:r>
              <a:rPr lang="en-US" sz="7200" dirty="0" smtClean="0">
                <a:latin typeface="Algerian" pitchFamily="82" charset="0"/>
              </a:rPr>
              <a:t>HYPOKINETIC DISEASES</a:t>
            </a:r>
          </a:p>
          <a:p>
            <a:pPr>
              <a:buNone/>
            </a:pPr>
            <a:endParaRPr lang="en-IN" dirty="0">
              <a:latin typeface="Algerian" pitchFamily="8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2"/>
          <a:srcRect/>
          <a:stretch>
            <a:fillRect/>
          </a:stretch>
        </p:blipFill>
        <p:spPr bwMode="auto">
          <a:xfrm>
            <a:off x="0" y="22924"/>
            <a:ext cx="9144000" cy="6835076"/>
          </a:xfrm>
          <a:prstGeom prst="rect">
            <a:avLst/>
          </a:prstGeom>
          <a:noFill/>
          <a:ln w="9525">
            <a:noFill/>
            <a:miter lim="800000"/>
            <a:headEnd/>
            <a:tailEnd/>
          </a:ln>
        </p:spPr>
      </p:pic>
      <p:pic>
        <p:nvPicPr>
          <p:cNvPr id="38915" name="Picture 2"/>
          <p:cNvPicPr>
            <a:picLocks noChangeAspect="1" noChangeArrowheads="1"/>
          </p:cNvPicPr>
          <p:nvPr/>
        </p:nvPicPr>
        <p:blipFill>
          <a:blip r:embed="rId3"/>
          <a:srcRect l="20313" t="19792" r="21094" b="43750"/>
          <a:stretch>
            <a:fillRect/>
          </a:stretch>
        </p:blipFill>
        <p:spPr bwMode="auto">
          <a:xfrm>
            <a:off x="304800" y="1828800"/>
            <a:ext cx="4419600" cy="2438400"/>
          </a:xfrm>
          <a:prstGeom prst="rect">
            <a:avLst/>
          </a:prstGeom>
          <a:noFill/>
          <a:ln w="9525">
            <a:noFill/>
            <a:miter lim="800000"/>
            <a:headEnd/>
            <a:tailEnd/>
          </a:ln>
        </p:spPr>
      </p:pic>
      <p:pic>
        <p:nvPicPr>
          <p:cNvPr id="38916" name="Picture 3"/>
          <p:cNvPicPr>
            <a:picLocks noChangeAspect="1" noChangeArrowheads="1"/>
          </p:cNvPicPr>
          <p:nvPr/>
        </p:nvPicPr>
        <p:blipFill>
          <a:blip r:embed="rId4"/>
          <a:srcRect l="23438" t="32292" r="60156" b="53125"/>
          <a:stretch>
            <a:fillRect/>
          </a:stretch>
        </p:blipFill>
        <p:spPr bwMode="auto">
          <a:xfrm>
            <a:off x="304800" y="4191000"/>
            <a:ext cx="4419600" cy="2438400"/>
          </a:xfrm>
          <a:prstGeom prst="rect">
            <a:avLst/>
          </a:prstGeom>
          <a:noFill/>
          <a:ln w="9525">
            <a:noFill/>
            <a:miter lim="800000"/>
            <a:headEnd/>
            <a:tailEnd/>
          </a:ln>
        </p:spPr>
      </p:pic>
      <p:pic>
        <p:nvPicPr>
          <p:cNvPr id="38917" name="Picture 6" descr="36680894.jpg"/>
          <p:cNvPicPr>
            <a:picLocks noChangeAspect="1" noChangeArrowheads="1"/>
          </p:cNvPicPr>
          <p:nvPr/>
        </p:nvPicPr>
        <p:blipFill>
          <a:blip r:embed="rId5"/>
          <a:srcRect/>
          <a:stretch>
            <a:fillRect/>
          </a:stretch>
        </p:blipFill>
        <p:spPr bwMode="auto">
          <a:xfrm>
            <a:off x="5029200" y="5753100"/>
            <a:ext cx="3810000" cy="1104900"/>
          </a:xfrm>
          <a:prstGeom prst="rect">
            <a:avLst/>
          </a:prstGeom>
          <a:noFill/>
          <a:ln w="9525">
            <a:noFill/>
            <a:miter lim="800000"/>
            <a:headEnd/>
            <a:tailEnd/>
          </a:ln>
        </p:spPr>
      </p:pic>
    </p:spTree>
  </p:cSld>
  <p:clrMapOvr>
    <a:masterClrMapping/>
  </p:clrMapOvr>
  <p:transition spd="slow">
    <p:wheel spokes="3"/>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Ingredients of a Healthy Food"/>
          <p:cNvPicPr>
            <a:picLocks noChangeAspect="1" noChangeArrowheads="1"/>
          </p:cNvPicPr>
          <p:nvPr/>
        </p:nvPicPr>
        <p:blipFill>
          <a:blip r:embed="rId2"/>
          <a:srcRect/>
          <a:stretch>
            <a:fillRect/>
          </a:stretch>
        </p:blipFill>
        <p:spPr bwMode="auto">
          <a:xfrm>
            <a:off x="6781800" y="0"/>
            <a:ext cx="2362200" cy="1571625"/>
          </a:xfrm>
          <a:prstGeom prst="rect">
            <a:avLst/>
          </a:prstGeom>
          <a:noFill/>
          <a:ln w="9525">
            <a:noFill/>
            <a:miter lim="800000"/>
            <a:headEnd/>
            <a:tailEnd/>
          </a:ln>
        </p:spPr>
      </p:pic>
      <p:sp>
        <p:nvSpPr>
          <p:cNvPr id="39939" name="Rectangle 3"/>
          <p:cNvSpPr>
            <a:spLocks noGrp="1" noChangeArrowheads="1"/>
          </p:cNvSpPr>
          <p:nvPr>
            <p:ph idx="1"/>
          </p:nvPr>
        </p:nvSpPr>
        <p:spPr>
          <a:xfrm>
            <a:off x="457200" y="1219200"/>
            <a:ext cx="8229600" cy="4906963"/>
          </a:xfrm>
        </p:spPr>
        <p:txBody>
          <a:bodyPr/>
          <a:lstStyle/>
          <a:p>
            <a:pPr eaLnBrk="1" hangingPunct="1"/>
            <a:r>
              <a:rPr lang="en-US" dirty="0" smtClean="0"/>
              <a:t>Consume a diet Rich in vegetables and fruit. </a:t>
            </a:r>
          </a:p>
          <a:p>
            <a:pPr lvl="1" eaLnBrk="1" hangingPunct="1"/>
            <a:r>
              <a:rPr lang="en-US" dirty="0" smtClean="0"/>
              <a:t>Take variety of vegetables and fruits (</a:t>
            </a:r>
            <a:r>
              <a:rPr lang="en-US" b="1" dirty="0" smtClean="0"/>
              <a:t>all </a:t>
            </a:r>
            <a:r>
              <a:rPr lang="en-US" b="1" dirty="0" err="1" smtClean="0"/>
              <a:t>coloured</a:t>
            </a:r>
            <a:r>
              <a:rPr lang="en-US" dirty="0" smtClean="0"/>
              <a:t>)</a:t>
            </a:r>
          </a:p>
          <a:p>
            <a:pPr lvl="1" eaLnBrk="1" hangingPunct="1"/>
            <a:r>
              <a:rPr lang="en-US" dirty="0" smtClean="0"/>
              <a:t>Avoid eating more </a:t>
            </a:r>
            <a:r>
              <a:rPr lang="en-US" b="1" dirty="0" smtClean="0"/>
              <a:t>high calorie fruits </a:t>
            </a:r>
            <a:r>
              <a:rPr lang="en-US" dirty="0" smtClean="0"/>
              <a:t>(mango, banana, jack fruit etc)</a:t>
            </a:r>
          </a:p>
          <a:p>
            <a:pPr lvl="1" eaLnBrk="1" hangingPunct="1"/>
            <a:r>
              <a:rPr lang="en-US" b="1" dirty="0" smtClean="0"/>
              <a:t>Whole fruit</a:t>
            </a:r>
            <a:r>
              <a:rPr lang="en-US" dirty="0" smtClean="0"/>
              <a:t> is better than fruit juice because it contains </a:t>
            </a:r>
            <a:r>
              <a:rPr lang="en-US" dirty="0" err="1" smtClean="0"/>
              <a:t>fibre</a:t>
            </a:r>
            <a:r>
              <a:rPr lang="en-US" dirty="0" smtClean="0"/>
              <a:t> </a:t>
            </a:r>
          </a:p>
          <a:p>
            <a:pPr lvl="1" eaLnBrk="1" hangingPunct="1"/>
            <a:r>
              <a:rPr lang="en-US" dirty="0" smtClean="0"/>
              <a:t>Whatever is </a:t>
            </a:r>
            <a:r>
              <a:rPr lang="en-US" b="1" dirty="0" smtClean="0">
                <a:solidFill>
                  <a:srgbClr val="00B050"/>
                </a:solidFill>
              </a:rPr>
              <a:t>green</a:t>
            </a:r>
            <a:r>
              <a:rPr lang="en-US" dirty="0" smtClean="0"/>
              <a:t> reduces fat and blood sugar</a:t>
            </a:r>
          </a:p>
          <a:p>
            <a:pPr lvl="1" eaLnBrk="1" hangingPunct="1"/>
            <a:r>
              <a:rPr lang="en-US" dirty="0" smtClean="0"/>
              <a:t>Sweet, sour and salty increases fat and blood sugar</a:t>
            </a:r>
          </a:p>
        </p:txBody>
      </p:sp>
      <p:sp>
        <p:nvSpPr>
          <p:cNvPr id="18434" name="Rectangle 2"/>
          <p:cNvSpPr>
            <a:spLocks noGrp="1" noChangeArrowheads="1"/>
          </p:cNvSpPr>
          <p:nvPr>
            <p:ph type="title"/>
          </p:nvPr>
        </p:nvSpPr>
        <p:spPr>
          <a:xfrm>
            <a:off x="457200" y="274638"/>
            <a:ext cx="8229600" cy="792162"/>
          </a:xfrm>
        </p:spPr>
        <p:txBody>
          <a:bodyPr>
            <a:normAutofit fontScale="90000"/>
          </a:bodyPr>
          <a:lstStyle/>
          <a:p>
            <a:pPr eaLnBrk="1" fontAlgn="auto" hangingPunct="1">
              <a:spcAft>
                <a:spcPts val="0"/>
              </a:spcAft>
              <a:defRPr/>
            </a:pPr>
            <a:r>
              <a:rPr lang="en-US" sz="6000" b="1" dirty="0" smtClean="0">
                <a:latin typeface="Algerian" pitchFamily="82" charset="0"/>
              </a:rPr>
              <a:t>Prevention</a:t>
            </a:r>
            <a:r>
              <a:rPr lang="en-US" dirty="0" smtClean="0"/>
              <a:t> </a:t>
            </a:r>
          </a:p>
        </p:txBody>
      </p:sp>
      <p:grpSp>
        <p:nvGrpSpPr>
          <p:cNvPr id="2" name="Group 5"/>
          <p:cNvGrpSpPr>
            <a:grpSpLocks/>
          </p:cNvGrpSpPr>
          <p:nvPr/>
        </p:nvGrpSpPr>
        <p:grpSpPr bwMode="auto">
          <a:xfrm>
            <a:off x="0" y="4343400"/>
            <a:ext cx="9144000" cy="2514600"/>
            <a:chOff x="0" y="4343400"/>
            <a:chExt cx="9144000" cy="2514600"/>
          </a:xfrm>
        </p:grpSpPr>
        <p:pic>
          <p:nvPicPr>
            <p:cNvPr id="39942" name="Picture 2"/>
            <p:cNvPicPr>
              <a:picLocks noChangeAspect="1" noChangeArrowheads="1"/>
            </p:cNvPicPr>
            <p:nvPr/>
          </p:nvPicPr>
          <p:blipFill>
            <a:blip r:embed="rId3"/>
            <a:srcRect l="34598" t="19792" r="32031" b="50851"/>
            <a:stretch>
              <a:fillRect/>
            </a:stretch>
          </p:blipFill>
          <p:spPr bwMode="auto">
            <a:xfrm>
              <a:off x="5867400" y="4343400"/>
              <a:ext cx="3276600" cy="2514600"/>
            </a:xfrm>
            <a:prstGeom prst="rect">
              <a:avLst/>
            </a:prstGeom>
            <a:noFill/>
            <a:ln w="9525">
              <a:noFill/>
              <a:miter lim="800000"/>
              <a:headEnd/>
              <a:tailEnd/>
            </a:ln>
          </p:spPr>
        </p:pic>
        <p:pic>
          <p:nvPicPr>
            <p:cNvPr id="39943" name="Picture 2"/>
            <p:cNvPicPr>
              <a:picLocks noChangeAspect="1" noChangeArrowheads="1"/>
            </p:cNvPicPr>
            <p:nvPr/>
          </p:nvPicPr>
          <p:blipFill>
            <a:blip r:embed="rId4"/>
            <a:srcRect l="19531" t="14583" r="21094" b="55209"/>
            <a:stretch>
              <a:fillRect/>
            </a:stretch>
          </p:blipFill>
          <p:spPr bwMode="auto">
            <a:xfrm>
              <a:off x="0" y="4343400"/>
              <a:ext cx="5867400" cy="2514600"/>
            </a:xfrm>
            <a:prstGeom prst="rect">
              <a:avLst/>
            </a:prstGeom>
            <a:noFill/>
            <a:ln w="9525">
              <a:noFill/>
              <a:miter lim="800000"/>
              <a:headEnd/>
              <a:tailEnd/>
            </a:ln>
          </p:spPr>
        </p:pic>
      </p:grpSp>
    </p:spTree>
  </p:cSld>
  <p:clrMapOvr>
    <a:masterClrMapping/>
  </p:clrMapOvr>
  <p:transition spd="slow">
    <p:wheel spokes="3"/>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304800" y="228600"/>
            <a:ext cx="8229600" cy="4525963"/>
          </a:xfrm>
        </p:spPr>
        <p:txBody>
          <a:bodyPr/>
          <a:lstStyle/>
          <a:p>
            <a:pPr eaLnBrk="1" hangingPunct="1">
              <a:lnSpc>
                <a:spcPct val="90000"/>
              </a:lnSpc>
            </a:pPr>
            <a:r>
              <a:rPr lang="en-US" dirty="0" smtClean="0"/>
              <a:t>Choose </a:t>
            </a:r>
            <a:r>
              <a:rPr lang="en-US" b="1" dirty="0" smtClean="0"/>
              <a:t>whole</a:t>
            </a:r>
            <a:r>
              <a:rPr lang="en-US" dirty="0" smtClean="0"/>
              <a:t>-grain, high </a:t>
            </a:r>
            <a:r>
              <a:rPr lang="en-US" b="1" dirty="0" smtClean="0"/>
              <a:t>fiber</a:t>
            </a:r>
            <a:r>
              <a:rPr lang="en-US" dirty="0" smtClean="0"/>
              <a:t> food</a:t>
            </a:r>
          </a:p>
          <a:p>
            <a:pPr lvl="1" eaLnBrk="1" hangingPunct="1">
              <a:lnSpc>
                <a:spcPct val="90000"/>
              </a:lnSpc>
            </a:pPr>
            <a:r>
              <a:rPr lang="en-US" dirty="0" smtClean="0"/>
              <a:t>Fiber reduces LDL and risk of CVD</a:t>
            </a:r>
          </a:p>
          <a:p>
            <a:pPr eaLnBrk="1" hangingPunct="1">
              <a:lnSpc>
                <a:spcPct val="90000"/>
              </a:lnSpc>
            </a:pPr>
            <a:r>
              <a:rPr lang="en-US" dirty="0" smtClean="0"/>
              <a:t>Consume Fish, especially </a:t>
            </a:r>
            <a:r>
              <a:rPr lang="en-US" b="1" dirty="0" smtClean="0"/>
              <a:t>oily fish</a:t>
            </a:r>
            <a:r>
              <a:rPr lang="en-US" dirty="0" smtClean="0"/>
              <a:t> at least twice a week</a:t>
            </a:r>
          </a:p>
          <a:p>
            <a:pPr eaLnBrk="1" hangingPunct="1">
              <a:lnSpc>
                <a:spcPct val="90000"/>
              </a:lnSpc>
            </a:pPr>
            <a:r>
              <a:rPr lang="en-US" dirty="0" smtClean="0"/>
              <a:t>Avoid taking </a:t>
            </a:r>
            <a:r>
              <a:rPr lang="en-US" b="1" dirty="0" smtClean="0"/>
              <a:t>egg yolk</a:t>
            </a:r>
            <a:r>
              <a:rPr lang="en-US" dirty="0" smtClean="0"/>
              <a:t> which is high in cholesterol</a:t>
            </a:r>
          </a:p>
          <a:p>
            <a:pPr eaLnBrk="1" hangingPunct="1">
              <a:lnSpc>
                <a:spcPct val="90000"/>
              </a:lnSpc>
            </a:pPr>
            <a:r>
              <a:rPr lang="en-US" dirty="0" smtClean="0"/>
              <a:t>Avoid </a:t>
            </a:r>
            <a:r>
              <a:rPr lang="en-US" b="1" dirty="0" smtClean="0"/>
              <a:t>saturated fat</a:t>
            </a:r>
            <a:r>
              <a:rPr lang="en-US" dirty="0" smtClean="0"/>
              <a:t> (animal fat and ghee, butter, </a:t>
            </a:r>
            <a:r>
              <a:rPr lang="en-US" i="1" dirty="0" err="1" smtClean="0"/>
              <a:t>malai</a:t>
            </a:r>
            <a:r>
              <a:rPr lang="en-US" dirty="0" smtClean="0"/>
              <a:t> etc.)</a:t>
            </a:r>
          </a:p>
          <a:p>
            <a:pPr eaLnBrk="1" hangingPunct="1">
              <a:lnSpc>
                <a:spcPct val="90000"/>
              </a:lnSpc>
            </a:pPr>
            <a:r>
              <a:rPr lang="en-US" dirty="0" smtClean="0"/>
              <a:t>Use toned milk</a:t>
            </a:r>
          </a:p>
        </p:txBody>
      </p:sp>
      <p:pic>
        <p:nvPicPr>
          <p:cNvPr id="40965" name="Picture 2"/>
          <p:cNvPicPr>
            <a:picLocks noChangeAspect="1" noChangeArrowheads="1"/>
          </p:cNvPicPr>
          <p:nvPr/>
        </p:nvPicPr>
        <p:blipFill>
          <a:blip r:embed="rId2"/>
          <a:srcRect l="19531" t="19792" r="31250" b="50000"/>
          <a:stretch>
            <a:fillRect/>
          </a:stretch>
        </p:blipFill>
        <p:spPr bwMode="auto">
          <a:xfrm>
            <a:off x="0" y="5138738"/>
            <a:ext cx="3733800" cy="1719262"/>
          </a:xfrm>
          <a:prstGeom prst="rect">
            <a:avLst/>
          </a:prstGeom>
          <a:noFill/>
          <a:ln w="9525">
            <a:noFill/>
            <a:miter lim="800000"/>
            <a:headEnd/>
            <a:tailEnd/>
          </a:ln>
        </p:spPr>
      </p:pic>
      <p:pic>
        <p:nvPicPr>
          <p:cNvPr id="40966" name="Picture 2"/>
          <p:cNvPicPr>
            <a:picLocks noChangeAspect="1" noChangeArrowheads="1"/>
          </p:cNvPicPr>
          <p:nvPr/>
        </p:nvPicPr>
        <p:blipFill>
          <a:blip r:embed="rId3"/>
          <a:srcRect l="20313" t="19792" r="32031" b="50000"/>
          <a:stretch>
            <a:fillRect/>
          </a:stretch>
        </p:blipFill>
        <p:spPr bwMode="auto">
          <a:xfrm>
            <a:off x="3657600" y="4572000"/>
            <a:ext cx="5486400" cy="2286000"/>
          </a:xfrm>
          <a:prstGeom prst="rect">
            <a:avLst/>
          </a:prstGeom>
          <a:noFill/>
          <a:ln w="9525">
            <a:noFill/>
            <a:miter lim="800000"/>
            <a:headEnd/>
            <a:tailEnd/>
          </a:ln>
        </p:spPr>
      </p:pic>
    </p:spTree>
  </p:cSld>
  <p:clrMapOvr>
    <a:masterClrMapping/>
  </p:clrMapOvr>
  <p:transition spd="slow">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a:xfrm>
            <a:off x="533400" y="533400"/>
            <a:ext cx="8229600" cy="4711700"/>
          </a:xfrm>
        </p:spPr>
        <p:txBody>
          <a:bodyPr>
            <a:normAutofit lnSpcReduction="10000"/>
          </a:bodyPr>
          <a:lstStyle/>
          <a:p>
            <a:pPr eaLnBrk="1" hangingPunct="1">
              <a:lnSpc>
                <a:spcPct val="90000"/>
              </a:lnSpc>
            </a:pPr>
            <a:r>
              <a:rPr lang="en-US" dirty="0" err="1" smtClean="0"/>
              <a:t>Minimise</a:t>
            </a:r>
            <a:r>
              <a:rPr lang="en-US" dirty="0" smtClean="0"/>
              <a:t> intake of </a:t>
            </a:r>
            <a:r>
              <a:rPr lang="en-US" b="1" dirty="0" smtClean="0"/>
              <a:t>sugar </a:t>
            </a:r>
            <a:r>
              <a:rPr lang="en-US" dirty="0" smtClean="0"/>
              <a:t>and sugar added food (glucose, sucrose, fructose etc). Sugar has </a:t>
            </a:r>
            <a:r>
              <a:rPr lang="en-US" b="1" dirty="0" smtClean="0"/>
              <a:t>hollow calorie</a:t>
            </a:r>
            <a:r>
              <a:rPr lang="en-US" dirty="0" smtClean="0"/>
              <a:t> and it is called </a:t>
            </a:r>
            <a:r>
              <a:rPr lang="en-US" b="1" dirty="0" smtClean="0"/>
              <a:t>sweet poison. </a:t>
            </a:r>
          </a:p>
          <a:p>
            <a:pPr eaLnBrk="1" hangingPunct="1">
              <a:lnSpc>
                <a:spcPct val="90000"/>
              </a:lnSpc>
            </a:pPr>
            <a:r>
              <a:rPr lang="en-US" dirty="0" smtClean="0"/>
              <a:t>Eat </a:t>
            </a:r>
            <a:r>
              <a:rPr lang="en-US" b="1" dirty="0" smtClean="0"/>
              <a:t>Multi-grain</a:t>
            </a:r>
            <a:r>
              <a:rPr lang="en-US" dirty="0" smtClean="0"/>
              <a:t> bread/</a:t>
            </a:r>
            <a:r>
              <a:rPr lang="en-US" dirty="0" err="1" smtClean="0"/>
              <a:t>roti</a:t>
            </a:r>
            <a:endParaRPr lang="en-US" dirty="0" smtClean="0"/>
          </a:p>
          <a:p>
            <a:pPr eaLnBrk="1" hangingPunct="1">
              <a:lnSpc>
                <a:spcPct val="90000"/>
              </a:lnSpc>
            </a:pPr>
            <a:r>
              <a:rPr lang="en-US" dirty="0" smtClean="0"/>
              <a:t>Use oil in limited quantity and in </a:t>
            </a:r>
            <a:r>
              <a:rPr lang="en-US" b="1" dirty="0" smtClean="0"/>
              <a:t>variety</a:t>
            </a:r>
          </a:p>
          <a:p>
            <a:pPr eaLnBrk="1" hangingPunct="1">
              <a:lnSpc>
                <a:spcPct val="90000"/>
              </a:lnSpc>
            </a:pPr>
            <a:r>
              <a:rPr lang="en-US" dirty="0" smtClean="0"/>
              <a:t>Prepare food with little or no salt</a:t>
            </a:r>
          </a:p>
          <a:p>
            <a:pPr eaLnBrk="1" hangingPunct="1">
              <a:lnSpc>
                <a:spcPct val="90000"/>
              </a:lnSpc>
            </a:pPr>
            <a:r>
              <a:rPr lang="en-US" b="1" dirty="0" err="1" smtClean="0"/>
              <a:t>Minimise</a:t>
            </a:r>
            <a:r>
              <a:rPr lang="en-US" b="1" dirty="0" smtClean="0"/>
              <a:t> animal protein</a:t>
            </a:r>
            <a:r>
              <a:rPr lang="en-US" dirty="0" smtClean="0"/>
              <a:t> </a:t>
            </a:r>
          </a:p>
          <a:p>
            <a:pPr eaLnBrk="1" hangingPunct="1">
              <a:lnSpc>
                <a:spcPct val="90000"/>
              </a:lnSpc>
            </a:pPr>
            <a:r>
              <a:rPr lang="en-US" dirty="0" smtClean="0"/>
              <a:t>Stop or minimize alcohol intake. Alcohol has also hollow calorie.</a:t>
            </a:r>
          </a:p>
        </p:txBody>
      </p:sp>
      <p:pic>
        <p:nvPicPr>
          <p:cNvPr id="41988" name="header" descr="Indian food Diet">
            <a:hlinkClick r:id="rId2"/>
          </p:cNvPr>
          <p:cNvPicPr>
            <a:picLocks noChangeAspect="1" noChangeArrowheads="1"/>
          </p:cNvPicPr>
          <p:nvPr/>
        </p:nvPicPr>
        <p:blipFill>
          <a:blip r:embed="rId3"/>
          <a:srcRect/>
          <a:stretch>
            <a:fillRect/>
          </a:stretch>
        </p:blipFill>
        <p:spPr bwMode="auto">
          <a:xfrm>
            <a:off x="0" y="5486400"/>
            <a:ext cx="9144000" cy="1371600"/>
          </a:xfrm>
          <a:prstGeom prst="rect">
            <a:avLst/>
          </a:prstGeom>
          <a:noFill/>
          <a:ln w="9525">
            <a:noFill/>
            <a:miter lim="800000"/>
            <a:headEnd/>
            <a:tailEnd/>
          </a:ln>
        </p:spPr>
      </p:pic>
    </p:spTree>
  </p:cSld>
  <p:clrMapOvr>
    <a:masterClrMapping/>
  </p:clrMapOvr>
  <p:transition spd="slow">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a:xfrm>
            <a:off x="457200" y="228600"/>
            <a:ext cx="8229600" cy="5072062"/>
          </a:xfrm>
        </p:spPr>
        <p:txBody>
          <a:bodyPr>
            <a:normAutofit lnSpcReduction="10000"/>
          </a:bodyPr>
          <a:lstStyle/>
          <a:p>
            <a:pPr eaLnBrk="1" hangingPunct="1"/>
            <a:r>
              <a:rPr lang="en-US" dirty="0" smtClean="0"/>
              <a:t>Drink sufficient water : 3 to 3.5 </a:t>
            </a:r>
            <a:r>
              <a:rPr lang="en-US" dirty="0" err="1" smtClean="0"/>
              <a:t>ltr</a:t>
            </a:r>
            <a:r>
              <a:rPr lang="en-US" dirty="0" smtClean="0"/>
              <a:t> </a:t>
            </a:r>
          </a:p>
          <a:p>
            <a:pPr eaLnBrk="1" hangingPunct="1"/>
            <a:r>
              <a:rPr lang="en-US" dirty="0" smtClean="0"/>
              <a:t>Use boiling, roasting, steaming, baking for cooking and avoid frying. </a:t>
            </a:r>
          </a:p>
          <a:p>
            <a:pPr eaLnBrk="1" hangingPunct="1"/>
            <a:r>
              <a:rPr lang="en-US" dirty="0" smtClean="0"/>
              <a:t>Take medicine only if required and prescribed by doctor</a:t>
            </a:r>
          </a:p>
          <a:p>
            <a:pPr eaLnBrk="1" hangingPunct="1"/>
            <a:r>
              <a:rPr lang="en-US" dirty="0" smtClean="0"/>
              <a:t>Don’t take pain killer unnecessarily </a:t>
            </a:r>
          </a:p>
          <a:p>
            <a:pPr eaLnBrk="1" hangingPunct="1"/>
            <a:r>
              <a:rPr lang="en-US" dirty="0" smtClean="0"/>
              <a:t>Trust on internal medicine factory of the body</a:t>
            </a:r>
          </a:p>
          <a:p>
            <a:pPr eaLnBrk="1" hangingPunct="1"/>
            <a:r>
              <a:rPr lang="en-US" dirty="0" smtClean="0"/>
              <a:t>Use </a:t>
            </a:r>
            <a:r>
              <a:rPr lang="en-US" dirty="0" err="1" smtClean="0"/>
              <a:t>Tulsi</a:t>
            </a:r>
            <a:r>
              <a:rPr lang="en-US" dirty="0" smtClean="0"/>
              <a:t>-tea, lemon juice, </a:t>
            </a:r>
            <a:r>
              <a:rPr lang="en-US" dirty="0" err="1" smtClean="0"/>
              <a:t>amla</a:t>
            </a:r>
            <a:r>
              <a:rPr lang="en-US" dirty="0" smtClean="0"/>
              <a:t> juice, coconut water etc </a:t>
            </a:r>
          </a:p>
          <a:p>
            <a:pPr eaLnBrk="1" hangingPunct="1"/>
            <a:r>
              <a:rPr lang="en-US" dirty="0" smtClean="0"/>
              <a:t>Maintain PH value </a:t>
            </a:r>
          </a:p>
        </p:txBody>
      </p:sp>
      <p:pic>
        <p:nvPicPr>
          <p:cNvPr id="43012" name="Picture 4" descr="Fresh Fruits and Vegetables"/>
          <p:cNvPicPr>
            <a:picLocks noChangeAspect="1" noChangeArrowheads="1"/>
          </p:cNvPicPr>
          <p:nvPr/>
        </p:nvPicPr>
        <p:blipFill>
          <a:blip r:embed="rId2"/>
          <a:srcRect/>
          <a:stretch>
            <a:fillRect/>
          </a:stretch>
        </p:blipFill>
        <p:spPr bwMode="auto">
          <a:xfrm>
            <a:off x="4191000" y="4648200"/>
            <a:ext cx="4953000" cy="2209800"/>
          </a:xfrm>
          <a:prstGeom prst="rect">
            <a:avLst/>
          </a:prstGeom>
          <a:noFill/>
          <a:ln w="9525">
            <a:noFill/>
            <a:miter lim="800000"/>
            <a:headEnd/>
            <a:tailEnd/>
          </a:ln>
        </p:spPr>
      </p:pic>
      <p:pic>
        <p:nvPicPr>
          <p:cNvPr id="43013" name="Picture 6" descr="understand healthy food"/>
          <p:cNvPicPr>
            <a:picLocks noChangeAspect="1" noChangeArrowheads="1"/>
          </p:cNvPicPr>
          <p:nvPr/>
        </p:nvPicPr>
        <p:blipFill>
          <a:blip r:embed="rId3"/>
          <a:srcRect/>
          <a:stretch>
            <a:fillRect/>
          </a:stretch>
        </p:blipFill>
        <p:spPr bwMode="auto">
          <a:xfrm>
            <a:off x="457200" y="5305425"/>
            <a:ext cx="3505200" cy="1552575"/>
          </a:xfrm>
          <a:prstGeom prst="rect">
            <a:avLst/>
          </a:prstGeom>
          <a:noFill/>
          <a:ln w="9525">
            <a:noFill/>
            <a:miter lim="800000"/>
            <a:headEnd/>
            <a:tailEnd/>
          </a:ln>
        </p:spPr>
      </p:pic>
    </p:spTree>
  </p:cSld>
  <p:clrMapOvr>
    <a:masterClrMapping/>
  </p:clrMapOvr>
  <p:transition spd="slow">
    <p:wheel spokes="3"/>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descr="http://www.goodgreentips.com/wp-content/uploads/2009/02/peanuts-peeled.jpg"/>
          <p:cNvPicPr>
            <a:picLocks noChangeAspect="1" noChangeArrowheads="1"/>
          </p:cNvPicPr>
          <p:nvPr/>
        </p:nvPicPr>
        <p:blipFill>
          <a:blip r:embed="rId2"/>
          <a:srcRect/>
          <a:stretch>
            <a:fillRect/>
          </a:stretch>
        </p:blipFill>
        <p:spPr bwMode="auto">
          <a:xfrm>
            <a:off x="7696200" y="0"/>
            <a:ext cx="1447800" cy="1651000"/>
          </a:xfrm>
          <a:prstGeom prst="rect">
            <a:avLst/>
          </a:prstGeom>
          <a:noFill/>
          <a:ln w="9525">
            <a:noFill/>
            <a:miter lim="800000"/>
            <a:headEnd/>
            <a:tailEnd/>
          </a:ln>
        </p:spPr>
      </p:pic>
      <p:sp>
        <p:nvSpPr>
          <p:cNvPr id="3" name="Title 2"/>
          <p:cNvSpPr>
            <a:spLocks noGrp="1"/>
          </p:cNvSpPr>
          <p:nvPr>
            <p:ph type="title"/>
          </p:nvPr>
        </p:nvSpPr>
        <p:spPr/>
        <p:txBody>
          <a:bodyPr>
            <a:normAutofit/>
          </a:bodyPr>
          <a:lstStyle/>
          <a:p>
            <a:pPr algn="ctr" eaLnBrk="1" fontAlgn="auto" hangingPunct="1">
              <a:spcAft>
                <a:spcPts val="0"/>
              </a:spcAft>
              <a:defRPr/>
            </a:pPr>
            <a:r>
              <a:rPr lang="en-US" sz="5400" b="1" dirty="0" smtClean="0"/>
              <a:t>Healthy Food</a:t>
            </a:r>
            <a:endParaRPr lang="en-US" sz="5400" b="1" dirty="0"/>
          </a:p>
        </p:txBody>
      </p:sp>
      <p:sp>
        <p:nvSpPr>
          <p:cNvPr id="49157" name="Content Placeholder 4"/>
          <p:cNvSpPr>
            <a:spLocks noGrp="1"/>
          </p:cNvSpPr>
          <p:nvPr>
            <p:ph sz="quarter" idx="2"/>
          </p:nvPr>
        </p:nvSpPr>
        <p:spPr>
          <a:xfrm>
            <a:off x="457200" y="1444625"/>
            <a:ext cx="4040188" cy="3941763"/>
          </a:xfrm>
          <a:ln>
            <a:prstDash val="solid"/>
          </a:ln>
        </p:spPr>
        <p:txBody>
          <a:bodyPr/>
          <a:lstStyle/>
          <a:p>
            <a:pPr eaLnBrk="1" hangingPunct="1"/>
            <a:r>
              <a:rPr lang="en-US" dirty="0" smtClean="0"/>
              <a:t>Fruits</a:t>
            </a:r>
          </a:p>
          <a:p>
            <a:pPr eaLnBrk="1" hangingPunct="1"/>
            <a:r>
              <a:rPr lang="en-US" dirty="0" smtClean="0"/>
              <a:t>Roasted Cereals like gram, peanuts, pulses etc.</a:t>
            </a:r>
          </a:p>
          <a:p>
            <a:pPr eaLnBrk="1" hangingPunct="1"/>
            <a:r>
              <a:rPr lang="en-US" dirty="0" smtClean="0"/>
              <a:t>Sprouted cereals</a:t>
            </a:r>
          </a:p>
          <a:p>
            <a:pPr eaLnBrk="1" hangingPunct="1"/>
            <a:r>
              <a:rPr lang="en-US" dirty="0" smtClean="0"/>
              <a:t>Puffed rice </a:t>
            </a:r>
          </a:p>
          <a:p>
            <a:pPr eaLnBrk="1" hangingPunct="1"/>
            <a:r>
              <a:rPr lang="en-US" dirty="0" err="1" smtClean="0"/>
              <a:t>Chhole</a:t>
            </a:r>
            <a:r>
              <a:rPr lang="en-US" dirty="0" smtClean="0"/>
              <a:t> / </a:t>
            </a:r>
            <a:r>
              <a:rPr lang="en-US" dirty="0" err="1" smtClean="0"/>
              <a:t>Ghugni</a:t>
            </a:r>
            <a:endParaRPr lang="en-US" dirty="0" smtClean="0"/>
          </a:p>
          <a:p>
            <a:pPr eaLnBrk="1" hangingPunct="1"/>
            <a:r>
              <a:rPr lang="en-US" dirty="0" smtClean="0"/>
              <a:t>Butter milk (</a:t>
            </a:r>
            <a:r>
              <a:rPr lang="en-US" dirty="0" err="1" smtClean="0"/>
              <a:t>mattha</a:t>
            </a:r>
            <a:r>
              <a:rPr lang="en-US" dirty="0" smtClean="0"/>
              <a:t>)</a:t>
            </a:r>
          </a:p>
          <a:p>
            <a:pPr eaLnBrk="1" hangingPunct="1"/>
            <a:endParaRPr lang="en-US" dirty="0" smtClean="0"/>
          </a:p>
        </p:txBody>
      </p:sp>
      <p:sp>
        <p:nvSpPr>
          <p:cNvPr id="49158" name="Text Placeholder 5"/>
          <p:cNvSpPr>
            <a:spLocks noGrp="1"/>
          </p:cNvSpPr>
          <p:nvPr>
            <p:ph type="body" sz="half" idx="3"/>
          </p:nvPr>
        </p:nvSpPr>
        <p:spPr>
          <a:xfrm>
            <a:off x="4645025" y="5410200"/>
            <a:ext cx="4041775" cy="762000"/>
          </a:xfrm>
        </p:spPr>
        <p:txBody>
          <a:bodyPr/>
          <a:lstStyle/>
          <a:p>
            <a:pPr eaLnBrk="1" hangingPunct="1"/>
            <a:endParaRPr lang="en-US" smtClean="0"/>
          </a:p>
        </p:txBody>
      </p:sp>
      <p:sp>
        <p:nvSpPr>
          <p:cNvPr id="49159" name="Content Placeholder 6"/>
          <p:cNvSpPr>
            <a:spLocks noGrp="1"/>
          </p:cNvSpPr>
          <p:nvPr>
            <p:ph sz="quarter" idx="4"/>
          </p:nvPr>
        </p:nvSpPr>
        <p:spPr>
          <a:xfrm>
            <a:off x="4645025" y="1444625"/>
            <a:ext cx="4041775" cy="3941763"/>
          </a:xfrm>
          <a:ln>
            <a:prstDash val="solid"/>
          </a:ln>
        </p:spPr>
        <p:txBody>
          <a:bodyPr/>
          <a:lstStyle/>
          <a:p>
            <a:pPr eaLnBrk="1" hangingPunct="1">
              <a:spcBef>
                <a:spcPct val="0"/>
              </a:spcBef>
            </a:pPr>
            <a:r>
              <a:rPr lang="en-US" smtClean="0"/>
              <a:t>Pop corn /Bhutta</a:t>
            </a:r>
          </a:p>
          <a:p>
            <a:pPr eaLnBrk="1" hangingPunct="1">
              <a:spcBef>
                <a:spcPct val="0"/>
              </a:spcBef>
            </a:pPr>
            <a:r>
              <a:rPr lang="en-US" smtClean="0"/>
              <a:t>Salad</a:t>
            </a:r>
          </a:p>
          <a:p>
            <a:pPr eaLnBrk="1" hangingPunct="1">
              <a:spcBef>
                <a:spcPct val="0"/>
              </a:spcBef>
            </a:pPr>
            <a:r>
              <a:rPr lang="en-US" smtClean="0"/>
              <a:t>Skimmed milk</a:t>
            </a:r>
          </a:p>
          <a:p>
            <a:pPr eaLnBrk="1" hangingPunct="1">
              <a:spcBef>
                <a:spcPct val="0"/>
              </a:spcBef>
            </a:pPr>
            <a:r>
              <a:rPr lang="en-US" smtClean="0"/>
              <a:t>Idly &amp; sambhar</a:t>
            </a:r>
          </a:p>
          <a:p>
            <a:pPr eaLnBrk="1" hangingPunct="1">
              <a:spcBef>
                <a:spcPct val="0"/>
              </a:spcBef>
            </a:pPr>
            <a:r>
              <a:rPr lang="en-US" smtClean="0"/>
              <a:t>Litty &amp; bharta</a:t>
            </a:r>
          </a:p>
          <a:p>
            <a:pPr eaLnBrk="1" hangingPunct="1">
              <a:spcBef>
                <a:spcPct val="0"/>
              </a:spcBef>
            </a:pPr>
            <a:r>
              <a:rPr lang="en-US" smtClean="0"/>
              <a:t>Chira pulao</a:t>
            </a:r>
          </a:p>
          <a:p>
            <a:pPr eaLnBrk="1" hangingPunct="1">
              <a:spcBef>
                <a:spcPct val="0"/>
              </a:spcBef>
            </a:pPr>
            <a:r>
              <a:rPr lang="en-US" smtClean="0"/>
              <a:t>Whole wheat biscuit</a:t>
            </a:r>
          </a:p>
          <a:p>
            <a:pPr eaLnBrk="1" hangingPunct="1">
              <a:spcBef>
                <a:spcPct val="0"/>
              </a:spcBef>
            </a:pPr>
            <a:r>
              <a:rPr lang="en-US" smtClean="0"/>
              <a:t>Nuts (without salt) </a:t>
            </a:r>
          </a:p>
          <a:p>
            <a:pPr eaLnBrk="1" hangingPunct="1">
              <a:spcBef>
                <a:spcPct val="0"/>
              </a:spcBef>
            </a:pPr>
            <a:endParaRPr lang="en-US" smtClean="0"/>
          </a:p>
          <a:p>
            <a:pPr eaLnBrk="1" hangingPunct="1">
              <a:spcBef>
                <a:spcPct val="0"/>
              </a:spcBef>
            </a:pPr>
            <a:endParaRPr lang="en-US" smtClean="0"/>
          </a:p>
        </p:txBody>
      </p:sp>
      <p:pic>
        <p:nvPicPr>
          <p:cNvPr id="49160" name="Picture 4"/>
          <p:cNvPicPr>
            <a:picLocks noChangeAspect="1" noChangeArrowheads="1"/>
          </p:cNvPicPr>
          <p:nvPr/>
        </p:nvPicPr>
        <p:blipFill>
          <a:blip r:embed="rId3"/>
          <a:srcRect l="25893" t="13393" r="26785" b="58707"/>
          <a:stretch>
            <a:fillRect/>
          </a:stretch>
        </p:blipFill>
        <p:spPr bwMode="auto">
          <a:xfrm>
            <a:off x="5105400" y="4953000"/>
            <a:ext cx="4038600" cy="1905000"/>
          </a:xfrm>
          <a:prstGeom prst="rect">
            <a:avLst/>
          </a:prstGeom>
          <a:noFill/>
          <a:ln w="9525">
            <a:noFill/>
            <a:miter lim="800000"/>
            <a:headEnd/>
            <a:tailEnd/>
          </a:ln>
        </p:spPr>
      </p:pic>
      <p:pic>
        <p:nvPicPr>
          <p:cNvPr id="49161" name="Picture 13" descr="popcorngarbage.jpg">
            <a:hlinkClick r:id="rId4"/>
          </p:cNvPr>
          <p:cNvPicPr>
            <a:picLocks noChangeAspect="1" noChangeArrowheads="1"/>
          </p:cNvPicPr>
          <p:nvPr/>
        </p:nvPicPr>
        <p:blipFill>
          <a:blip r:embed="rId5"/>
          <a:srcRect/>
          <a:stretch>
            <a:fillRect/>
          </a:stretch>
        </p:blipFill>
        <p:spPr bwMode="auto">
          <a:xfrm>
            <a:off x="0" y="4953000"/>
            <a:ext cx="2971800" cy="1905000"/>
          </a:xfrm>
          <a:prstGeom prst="rect">
            <a:avLst/>
          </a:prstGeom>
          <a:noFill/>
          <a:ln w="9525">
            <a:noFill/>
            <a:miter lim="800000"/>
            <a:headEnd/>
            <a:tailEnd/>
          </a:ln>
        </p:spPr>
      </p:pic>
      <p:pic>
        <p:nvPicPr>
          <p:cNvPr id="49162" name="Picture 15" descr="http://2.bp.blogspot.com/_3_9R-463J-Q/Rqb-sKz1-cI/AAAAAAAAAI0/H_CkERWHj6M/s400/edli.jpg"/>
          <p:cNvPicPr>
            <a:picLocks noChangeAspect="1" noChangeArrowheads="1"/>
          </p:cNvPicPr>
          <p:nvPr/>
        </p:nvPicPr>
        <p:blipFill>
          <a:blip r:embed="rId6"/>
          <a:srcRect/>
          <a:stretch>
            <a:fillRect/>
          </a:stretch>
        </p:blipFill>
        <p:spPr bwMode="auto">
          <a:xfrm>
            <a:off x="2590800" y="4959350"/>
            <a:ext cx="2514600" cy="1898650"/>
          </a:xfrm>
          <a:prstGeom prst="rect">
            <a:avLst/>
          </a:prstGeom>
          <a:noFill/>
          <a:ln w="9525">
            <a:noFill/>
            <a:miter lim="800000"/>
            <a:headEnd/>
            <a:tailEnd/>
          </a:ln>
        </p:spPr>
      </p:pic>
      <p:pic>
        <p:nvPicPr>
          <p:cNvPr id="49163" name="Picture 19" descr="[spring-salad-recipe-6-20-07.jpg]"/>
          <p:cNvPicPr>
            <a:picLocks noChangeAspect="1" noChangeArrowheads="1"/>
          </p:cNvPicPr>
          <p:nvPr/>
        </p:nvPicPr>
        <p:blipFill>
          <a:blip r:embed="rId7"/>
          <a:srcRect/>
          <a:stretch>
            <a:fillRect/>
          </a:stretch>
        </p:blipFill>
        <p:spPr bwMode="auto">
          <a:xfrm>
            <a:off x="7696200" y="4960938"/>
            <a:ext cx="1447800" cy="1897062"/>
          </a:xfrm>
          <a:prstGeom prst="rect">
            <a:avLst/>
          </a:prstGeom>
          <a:noFill/>
          <a:ln w="9525">
            <a:noFill/>
            <a:miter lim="800000"/>
            <a:headEnd/>
            <a:tailEnd/>
          </a:ln>
        </p:spPr>
      </p:pic>
      <p:pic>
        <p:nvPicPr>
          <p:cNvPr id="49164" name="Picture 9" descr="200 Calories of Apples"/>
          <p:cNvPicPr>
            <a:picLocks noChangeAspect="1" noChangeArrowheads="1"/>
          </p:cNvPicPr>
          <p:nvPr/>
        </p:nvPicPr>
        <p:blipFill>
          <a:blip r:embed="rId8"/>
          <a:srcRect/>
          <a:stretch>
            <a:fillRect/>
          </a:stretch>
        </p:blipFill>
        <p:spPr bwMode="auto">
          <a:xfrm>
            <a:off x="0" y="0"/>
            <a:ext cx="1885950" cy="1343025"/>
          </a:xfrm>
          <a:prstGeom prst="rect">
            <a:avLst/>
          </a:prstGeom>
          <a:noFill/>
          <a:ln w="9525">
            <a:noFill/>
            <a:miter lim="800000"/>
            <a:headEnd/>
            <a:tailEnd/>
          </a:ln>
        </p:spPr>
      </p:pic>
    </p:spTree>
  </p:cSld>
  <p:clrMapOvr>
    <a:masterClrMapping/>
  </p:clrMapOvr>
  <p:transition spd="slow">
    <p:wheel spokes="3"/>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ctr">
              <a:buNone/>
            </a:pPr>
            <a:r>
              <a:rPr lang="en-US" sz="4400" dirty="0" smtClean="0">
                <a:latin typeface="Algerian" pitchFamily="82" charset="0"/>
              </a:rPr>
              <a:t>Modern lifestyle</a:t>
            </a:r>
            <a:endParaRPr lang="en-IN" sz="4400" dirty="0" smtClean="0">
              <a:latin typeface="Algerian" pitchFamily="82" charset="0"/>
            </a:endParaRPr>
          </a:p>
          <a:p>
            <a:pPr algn="just">
              <a:buNone/>
            </a:pPr>
            <a:r>
              <a:rPr lang="en-IN" sz="2800" dirty="0" smtClean="0"/>
              <a:t>		</a:t>
            </a:r>
            <a:r>
              <a:rPr lang="en-IN" sz="3000" dirty="0" smtClean="0"/>
              <a:t>A </a:t>
            </a:r>
            <a:r>
              <a:rPr lang="en-IN" sz="3000" dirty="0" smtClean="0"/>
              <a:t>way of living of </a:t>
            </a:r>
            <a:r>
              <a:rPr lang="en-IN" sz="3000" dirty="0" smtClean="0"/>
              <a:t>individual, families and </a:t>
            </a:r>
            <a:r>
              <a:rPr lang="en-IN" sz="3000" dirty="0" smtClean="0"/>
              <a:t>societies, which they </a:t>
            </a:r>
            <a:r>
              <a:rPr lang="en-IN" sz="3000" dirty="0" smtClean="0"/>
              <a:t>manifest </a:t>
            </a:r>
            <a:r>
              <a:rPr lang="en-IN" sz="3000" dirty="0" smtClean="0"/>
              <a:t>in coping with their physical, </a:t>
            </a:r>
            <a:r>
              <a:rPr lang="en-IN" sz="3000" dirty="0" smtClean="0"/>
              <a:t>psychological, </a:t>
            </a:r>
            <a:r>
              <a:rPr lang="en-IN" sz="3000" dirty="0" smtClean="0"/>
              <a:t>social, and </a:t>
            </a:r>
            <a:r>
              <a:rPr lang="en-IN" sz="3000" dirty="0" smtClean="0"/>
              <a:t>economic environment </a:t>
            </a:r>
            <a:r>
              <a:rPr lang="en-IN" sz="3000" dirty="0" smtClean="0"/>
              <a:t>on a day-to-day </a:t>
            </a:r>
            <a:r>
              <a:rPr lang="en-IN" sz="3000" dirty="0" smtClean="0"/>
              <a:t>basis. Lifestyle </a:t>
            </a:r>
            <a:r>
              <a:rPr lang="en-IN" sz="3000" dirty="0" smtClean="0"/>
              <a:t>is expressed in </a:t>
            </a:r>
            <a:r>
              <a:rPr lang="en-IN" sz="3000" dirty="0" smtClean="0"/>
              <a:t>both work and </a:t>
            </a:r>
            <a:r>
              <a:rPr lang="en-IN" sz="3000" dirty="0" smtClean="0"/>
              <a:t>leisure </a:t>
            </a:r>
            <a:r>
              <a:rPr lang="en-IN" sz="3000" dirty="0" smtClean="0"/>
              <a:t>behaviour patterns </a:t>
            </a:r>
            <a:r>
              <a:rPr lang="en-IN" sz="3000" dirty="0" smtClean="0"/>
              <a:t>and (on an individual basis) in </a:t>
            </a:r>
            <a:r>
              <a:rPr lang="en-IN" sz="3000" dirty="0" smtClean="0"/>
              <a:t>activities, attitudes, interests, opinion, values, </a:t>
            </a:r>
            <a:r>
              <a:rPr lang="en-IN" sz="3000" dirty="0" smtClean="0"/>
              <a:t>and </a:t>
            </a:r>
            <a:r>
              <a:rPr lang="en-IN" sz="3000" dirty="0" smtClean="0"/>
              <a:t>allocation </a:t>
            </a:r>
            <a:r>
              <a:rPr lang="en-IN" sz="3000" dirty="0" smtClean="0"/>
              <a:t>of </a:t>
            </a:r>
            <a:r>
              <a:rPr lang="en-IN" sz="3000" dirty="0" smtClean="0"/>
              <a:t>income. </a:t>
            </a:r>
            <a:r>
              <a:rPr lang="en-IN" sz="3000" dirty="0" smtClean="0"/>
              <a:t>It also reflects people's self </a:t>
            </a:r>
            <a:r>
              <a:rPr lang="en-IN" sz="3000" dirty="0" smtClean="0"/>
              <a:t>image </a:t>
            </a:r>
            <a:r>
              <a:rPr lang="en-IN" sz="3000" dirty="0" smtClean="0"/>
              <a:t>or self </a:t>
            </a:r>
            <a:r>
              <a:rPr lang="en-IN" sz="3000" dirty="0" smtClean="0"/>
              <a:t>concept; </a:t>
            </a:r>
            <a:r>
              <a:rPr lang="en-IN" sz="3000" dirty="0" smtClean="0"/>
              <a:t>the way they see themselves and believe they are seen by the others. Lifestyle is a </a:t>
            </a:r>
            <a:r>
              <a:rPr lang="en-IN" sz="3000" dirty="0" smtClean="0"/>
              <a:t>composite </a:t>
            </a:r>
            <a:r>
              <a:rPr lang="en-IN" sz="3000" dirty="0" smtClean="0"/>
              <a:t>of </a:t>
            </a:r>
            <a:r>
              <a:rPr lang="en-IN" sz="3000" dirty="0" smtClean="0"/>
              <a:t>motivations, needs, </a:t>
            </a:r>
            <a:r>
              <a:rPr lang="en-IN" sz="3000" dirty="0" smtClean="0"/>
              <a:t>and </a:t>
            </a:r>
            <a:r>
              <a:rPr lang="en-IN" sz="3000" dirty="0" smtClean="0"/>
              <a:t>wants </a:t>
            </a:r>
            <a:r>
              <a:rPr lang="en-IN" sz="3000" dirty="0" smtClean="0"/>
              <a:t>and is influenced by </a:t>
            </a:r>
            <a:r>
              <a:rPr lang="en-IN" sz="3000" dirty="0" smtClean="0"/>
              <a:t>factors </a:t>
            </a:r>
            <a:r>
              <a:rPr lang="en-IN" sz="3000" dirty="0" smtClean="0"/>
              <a:t>such as </a:t>
            </a:r>
            <a:r>
              <a:rPr lang="en-IN" sz="3000" dirty="0" smtClean="0"/>
              <a:t>culture, </a:t>
            </a:r>
            <a:r>
              <a:rPr lang="en-IN" sz="3000" dirty="0" smtClean="0"/>
              <a:t>family, </a:t>
            </a:r>
            <a:r>
              <a:rPr lang="en-IN" sz="3000" dirty="0" smtClean="0"/>
              <a:t>reference groups, </a:t>
            </a:r>
            <a:r>
              <a:rPr lang="en-IN" sz="3000" dirty="0" smtClean="0"/>
              <a:t>and </a:t>
            </a:r>
            <a:r>
              <a:rPr lang="en-IN" sz="3000" dirty="0" smtClean="0"/>
              <a:t>social class.</a:t>
            </a:r>
            <a:endParaRPr lang="en-IN" sz="3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lgn="just">
              <a:buNone/>
            </a:pPr>
            <a:r>
              <a:rPr lang="en-IN" dirty="0" smtClean="0"/>
              <a:t>	Modern </a:t>
            </a:r>
            <a:r>
              <a:rPr lang="en-IN" dirty="0" smtClean="0"/>
              <a:t>life style has a number of advantages which includes easing peoples life, saving hundreds of peoples lives by the new development of medicine and vaccines. On the other hand different modern life style patterns have negative effects on health physically, psychologically, and socially. One of these modern ways of living is the high intake of fast foods. This is due to specific reasons such as the short time specified for eating and choosing healthy food. Lack of physical activity combination with fast foods leads to bad effects on the heart's health. Use of high technology machines is another way of modernity. Although use of these machines has helped in saving the time to do a lot of tasks, the wrong use of them will indirectly affect health. </a:t>
            </a:r>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buNone/>
            </a:pPr>
            <a:r>
              <a:rPr lang="en-IN" dirty="0" smtClean="0"/>
              <a:t>	</a:t>
            </a:r>
          </a:p>
          <a:p>
            <a:pPr algn="just">
              <a:buNone/>
            </a:pPr>
            <a:r>
              <a:rPr lang="en-IN" dirty="0" smtClean="0"/>
              <a:t>	 Another point is the advanced transportation which reduces the time needed to travel and made travelling an enjoyable time. </a:t>
            </a:r>
            <a:r>
              <a:rPr lang="en-IN" dirty="0" smtClean="0"/>
              <a:t>Last</a:t>
            </a:r>
            <a:r>
              <a:rPr lang="en-IN" dirty="0" smtClean="0"/>
              <a:t>, is the use of computers and internet in the communication, transfer of information, and entertainment as well</a:t>
            </a:r>
            <a:r>
              <a:rPr lang="en-IN" dirty="0" smtClean="0"/>
              <a:t>.</a:t>
            </a:r>
            <a:r>
              <a:rPr lang="en-IN" dirty="0" smtClean="0"/>
              <a:t> Altogether will constitute the elements of a sedentary life style. That means, high fatty foods intake and lack of physical activity. Which both are caused by fast foods, depending on high technology machines and transportation, and sitting long hours </a:t>
            </a:r>
            <a:r>
              <a:rPr lang="en-IN" dirty="0" smtClean="0"/>
              <a:t>in front </a:t>
            </a:r>
            <a:r>
              <a:rPr lang="en-IN" dirty="0" smtClean="0"/>
              <a:t>of the computer.</a:t>
            </a:r>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buNone/>
            </a:pPr>
            <a:r>
              <a:rPr lang="en-IN" dirty="0" smtClean="0"/>
              <a:t>		</a:t>
            </a:r>
          </a:p>
          <a:p>
            <a:pPr algn="just">
              <a:buNone/>
            </a:pPr>
            <a:r>
              <a:rPr lang="en-IN" dirty="0" smtClean="0"/>
              <a:t>	</a:t>
            </a:r>
            <a:r>
              <a:rPr lang="en-IN" dirty="0" smtClean="0"/>
              <a:t>	Modern </a:t>
            </a:r>
            <a:r>
              <a:rPr lang="en-IN" dirty="0" smtClean="0"/>
              <a:t>life style increases the risk of obesity. Consequently, leading to diabetes, heart diseases, and cancers. Pollution caused by the machines and advanced transportation causes different respiratory diseases. Furthermore, it leads to atopic diseases which are group of hereditary diseases contributing to allergies and asthma. Psychologically, persons are prone to increased stress level and depression. Social isolation will occurs due to spending long time on computer and internet.</a:t>
            </a:r>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buNone/>
            </a:pPr>
            <a:r>
              <a:rPr lang="en-IN" sz="4800" b="1" dirty="0" smtClean="0"/>
              <a:t>Problems of Modern </a:t>
            </a:r>
            <a:r>
              <a:rPr lang="en-IN" sz="4800" b="1" dirty="0" smtClean="0"/>
              <a:t>Life-Style</a:t>
            </a:r>
          </a:p>
          <a:p>
            <a:r>
              <a:rPr lang="en-IN" dirty="0" smtClean="0"/>
              <a:t>Tension - physical, mental, emotional</a:t>
            </a:r>
          </a:p>
          <a:p>
            <a:r>
              <a:rPr lang="en-IN" dirty="0" smtClean="0"/>
              <a:t>H</a:t>
            </a:r>
            <a:r>
              <a:rPr lang="en-IN" dirty="0" smtClean="0"/>
              <a:t>ealth problems - physical, mental and emotional diseases (including psychosomatic disorders)</a:t>
            </a:r>
          </a:p>
          <a:p>
            <a:r>
              <a:rPr lang="en-IN" dirty="0" smtClean="0"/>
              <a:t>E</a:t>
            </a:r>
            <a:r>
              <a:rPr lang="en-IN" dirty="0" smtClean="0"/>
              <a:t>cological pollution/rupture in ozone layer</a:t>
            </a:r>
          </a:p>
          <a:p>
            <a:r>
              <a:rPr lang="en-IN" dirty="0" smtClean="0"/>
              <a:t>D</a:t>
            </a:r>
            <a:r>
              <a:rPr lang="en-IN" dirty="0" smtClean="0"/>
              <a:t>isturbed family relations</a:t>
            </a:r>
          </a:p>
          <a:p>
            <a:r>
              <a:rPr lang="en-IN" dirty="0" smtClean="0"/>
              <a:t>V</a:t>
            </a:r>
            <a:r>
              <a:rPr lang="en-IN" dirty="0" smtClean="0"/>
              <a:t>iolence and cruelty</a:t>
            </a:r>
          </a:p>
          <a:p>
            <a:r>
              <a:rPr lang="en-IN" dirty="0" smtClean="0"/>
              <a:t>C</a:t>
            </a:r>
            <a:r>
              <a:rPr lang="en-IN" dirty="0" smtClean="0"/>
              <a:t>orruption / dishonesty / immorality</a:t>
            </a:r>
          </a:p>
          <a:p>
            <a:r>
              <a:rPr lang="en-IN" dirty="0" smtClean="0"/>
              <a:t>D</a:t>
            </a:r>
            <a:r>
              <a:rPr lang="en-IN" dirty="0" smtClean="0"/>
              <a:t>rug-addiction</a:t>
            </a:r>
          </a:p>
          <a:p>
            <a:r>
              <a:rPr lang="en-IN" dirty="0" smtClean="0"/>
              <a:t>N</a:t>
            </a:r>
            <a:r>
              <a:rPr lang="en-IN" dirty="0" smtClean="0"/>
              <a:t>eglect of law &amp; order and ethical, moral and social discipline</a:t>
            </a:r>
          </a:p>
          <a:p>
            <a:r>
              <a:rPr lang="en-IN" dirty="0" smtClean="0"/>
              <a:t>A</a:t>
            </a:r>
            <a:r>
              <a:rPr lang="en-IN" dirty="0" smtClean="0"/>
              <a:t>rmaments/nuclear weapons (militarism)</a:t>
            </a:r>
          </a:p>
          <a:p>
            <a:r>
              <a:rPr lang="en-IN" dirty="0" smtClean="0"/>
              <a:t>E</a:t>
            </a:r>
            <a:r>
              <a:rPr lang="en-IN" dirty="0" smtClean="0"/>
              <a:t>xploitation</a:t>
            </a:r>
          </a:p>
          <a:p>
            <a:pPr>
              <a:buNone/>
            </a:pPr>
            <a:endParaRPr lang="en-IN" dirty="0" smtClean="0"/>
          </a:p>
          <a:p>
            <a:pPr>
              <a:buNone/>
            </a:pPr>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n-IN" sz="4000" b="1" dirty="0" smtClean="0">
              <a:latin typeface="Arial Black" pitchFamily="34" charset="0"/>
            </a:endParaRPr>
          </a:p>
          <a:p>
            <a:pPr>
              <a:lnSpc>
                <a:spcPct val="150000"/>
              </a:lnSpc>
              <a:buNone/>
            </a:pPr>
            <a:r>
              <a:rPr lang="en-IN" sz="4000" b="1" dirty="0" smtClean="0">
                <a:latin typeface="Arial Black" pitchFamily="34" charset="0"/>
              </a:rPr>
              <a:t>Advantage </a:t>
            </a:r>
            <a:r>
              <a:rPr lang="en-IN" sz="4000" b="1" dirty="0" smtClean="0">
                <a:latin typeface="Arial Black" pitchFamily="34" charset="0"/>
              </a:rPr>
              <a:t>of modern </a:t>
            </a:r>
            <a:r>
              <a:rPr lang="en-IN" sz="4000" b="1" dirty="0" smtClean="0">
                <a:latin typeface="Arial Black" pitchFamily="34" charset="0"/>
              </a:rPr>
              <a:t>lifestyle</a:t>
            </a:r>
          </a:p>
          <a:p>
            <a:r>
              <a:rPr lang="en-IN" dirty="0" smtClean="0"/>
              <a:t>The </a:t>
            </a:r>
            <a:r>
              <a:rPr lang="en-IN" dirty="0" smtClean="0"/>
              <a:t>development of technology make it easier for people to communicate</a:t>
            </a:r>
            <a:r>
              <a:rPr lang="en-IN" dirty="0" smtClean="0"/>
              <a:t>, to </a:t>
            </a:r>
            <a:r>
              <a:rPr lang="en-IN" dirty="0" smtClean="0"/>
              <a:t>travel</a:t>
            </a:r>
            <a:r>
              <a:rPr lang="en-IN" dirty="0" smtClean="0"/>
              <a:t>, to work etc.</a:t>
            </a:r>
          </a:p>
          <a:p>
            <a:r>
              <a:rPr lang="en-IN" dirty="0" smtClean="0"/>
              <a:t>The </a:t>
            </a:r>
            <a:r>
              <a:rPr lang="en-IN" dirty="0" smtClean="0"/>
              <a:t>computers &amp; mobile phones makes it easier for us to communicate all over the world</a:t>
            </a:r>
            <a:r>
              <a:rPr lang="en-IN" dirty="0" smtClean="0"/>
              <a:t>.</a:t>
            </a:r>
          </a:p>
          <a:p>
            <a:r>
              <a:rPr lang="en-IN" dirty="0" smtClean="0"/>
              <a:t>Education </a:t>
            </a:r>
            <a:r>
              <a:rPr lang="en-IN" dirty="0" smtClean="0"/>
              <a:t>has developed with the use of </a:t>
            </a:r>
            <a:r>
              <a:rPr lang="en-IN" dirty="0" smtClean="0"/>
              <a:t>internet.</a:t>
            </a:r>
          </a:p>
          <a:p>
            <a:endParaRPr lang="en-IN" dirty="0">
              <a:latin typeface="Arial Black"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n-IN" sz="3600" b="1" dirty="0" smtClean="0">
              <a:latin typeface="Arial Black" pitchFamily="34" charset="0"/>
            </a:endParaRPr>
          </a:p>
          <a:p>
            <a:pPr>
              <a:lnSpc>
                <a:spcPct val="150000"/>
              </a:lnSpc>
              <a:buNone/>
            </a:pPr>
            <a:r>
              <a:rPr lang="en-IN" sz="3600" b="1" dirty="0" smtClean="0">
                <a:latin typeface="Arial Black" pitchFamily="34" charset="0"/>
              </a:rPr>
              <a:t>Disadvantage of modern lifestyle</a:t>
            </a:r>
          </a:p>
          <a:p>
            <a:pPr>
              <a:lnSpc>
                <a:spcPct val="150000"/>
              </a:lnSpc>
            </a:pPr>
            <a:r>
              <a:rPr lang="en-IN" sz="3600" dirty="0" smtClean="0"/>
              <a:t>The </a:t>
            </a:r>
            <a:r>
              <a:rPr lang="en-IN" sz="3600" dirty="0" smtClean="0"/>
              <a:t>culture and tradition is fading off</a:t>
            </a:r>
            <a:r>
              <a:rPr lang="en-IN" sz="3600" dirty="0" smtClean="0"/>
              <a:t>.</a:t>
            </a:r>
          </a:p>
          <a:p>
            <a:r>
              <a:rPr lang="en-IN" sz="3600" dirty="0" smtClean="0"/>
              <a:t>The </a:t>
            </a:r>
            <a:r>
              <a:rPr lang="en-IN" sz="3600" dirty="0" smtClean="0"/>
              <a:t>traditional </a:t>
            </a:r>
            <a:r>
              <a:rPr lang="en-IN" sz="3600" dirty="0" smtClean="0"/>
              <a:t>food</a:t>
            </a:r>
            <a:r>
              <a:rPr lang="en-IN" sz="3600" dirty="0" smtClean="0"/>
              <a:t>, clothes </a:t>
            </a:r>
            <a:r>
              <a:rPr lang="en-IN" sz="3600" dirty="0" smtClean="0"/>
              <a:t>etc are slipping off from our minds</a:t>
            </a:r>
            <a:r>
              <a:rPr lang="en-IN" sz="3600" dirty="0" smtClean="0"/>
              <a:t>.</a:t>
            </a:r>
          </a:p>
          <a:p>
            <a:r>
              <a:rPr lang="en-IN" sz="3600" dirty="0" smtClean="0"/>
              <a:t>Technology also has reduced the interaction with family members</a:t>
            </a:r>
            <a:r>
              <a:rPr lang="en-IN" sz="3600" dirty="0" smtClean="0"/>
              <a:t>.</a:t>
            </a:r>
          </a:p>
          <a:p>
            <a:r>
              <a:rPr lang="en-IN" sz="3600" dirty="0" smtClean="0"/>
              <a:t>The </a:t>
            </a:r>
            <a:r>
              <a:rPr lang="en-IN" sz="3600" dirty="0" smtClean="0"/>
              <a:t>environmental damages like air pollution</a:t>
            </a:r>
            <a:r>
              <a:rPr lang="en-IN" sz="3600" dirty="0" smtClean="0"/>
              <a:t>, water </a:t>
            </a:r>
            <a:r>
              <a:rPr lang="en-IN" sz="3600" dirty="0" smtClean="0"/>
              <a:t>pollution and noise pollution. </a:t>
            </a:r>
            <a:br>
              <a:rPr lang="en-IN" sz="3600" dirty="0" smtClean="0"/>
            </a:br>
            <a:endParaRPr lang="en-IN"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endParaRPr lang="en-IN" b="1" dirty="0" smtClean="0">
              <a:latin typeface="Algerian" pitchFamily="82" charset="0"/>
            </a:endParaRPr>
          </a:p>
          <a:p>
            <a:pPr algn="ctr">
              <a:buNone/>
            </a:pPr>
            <a:endParaRPr lang="en-IN" sz="1800" b="1" dirty="0" smtClean="0">
              <a:latin typeface="Algerian" pitchFamily="82" charset="0"/>
            </a:endParaRPr>
          </a:p>
          <a:p>
            <a:pPr algn="ctr">
              <a:buNone/>
            </a:pPr>
            <a:endParaRPr lang="en-IN" sz="1800" b="1" dirty="0" smtClean="0">
              <a:latin typeface="Algerian" pitchFamily="82" charset="0"/>
            </a:endParaRPr>
          </a:p>
          <a:p>
            <a:pPr algn="ctr">
              <a:buNone/>
            </a:pPr>
            <a:r>
              <a:rPr lang="en-IN" sz="8800" b="1" dirty="0" err="1" smtClean="0">
                <a:latin typeface="Algerian" pitchFamily="82" charset="0"/>
              </a:rPr>
              <a:t>Hypokinetic</a:t>
            </a:r>
            <a:r>
              <a:rPr lang="en-IN" sz="8800" b="1" dirty="0" smtClean="0">
                <a:latin typeface="Algerian" pitchFamily="82" charset="0"/>
              </a:rPr>
              <a:t> </a:t>
            </a:r>
            <a:r>
              <a:rPr lang="en-IN" sz="8800" b="1" dirty="0" smtClean="0">
                <a:latin typeface="Algerian" pitchFamily="82" charset="0"/>
              </a:rPr>
              <a:t>diseases</a:t>
            </a:r>
            <a:endParaRPr lang="en-IN" sz="8800" dirty="0">
              <a:latin typeface="Algerian" pitchFamily="82"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478</Words>
  <Application>Microsoft Office PowerPoint</Application>
  <PresentationFormat>On-screen Show (4:3)</PresentationFormat>
  <Paragraphs>94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Prevention </vt:lpstr>
      <vt:lpstr>Slide 15</vt:lpstr>
      <vt:lpstr>Slide 16</vt:lpstr>
      <vt:lpstr>Slide 17</vt:lpstr>
      <vt:lpstr>Healthy Food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21</cp:revision>
  <dcterms:created xsi:type="dcterms:W3CDTF">2006-08-16T00:00:00Z</dcterms:created>
  <dcterms:modified xsi:type="dcterms:W3CDTF">2016-05-30T08:09:47Z</dcterms:modified>
</cp:coreProperties>
</file>